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 Bold" charset="1" panose="020B0803030501040103"/>
      <p:regular r:id="rId26"/>
    </p:embeddedFont>
    <p:embeddedFont>
      <p:font typeface="Anton" charset="1" panose="000005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.gif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gif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gif" Type="http://schemas.openxmlformats.org/officeDocument/2006/relationships/image"/><Relationship Id="rId5" Target="../media/image17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4821" y="6582600"/>
            <a:ext cx="429653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VietNamita Hacker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2908" y="1028700"/>
            <a:ext cx="9144000" cy="8229600"/>
          </a:xfrm>
          <a:custGeom>
            <a:avLst/>
            <a:gdLst/>
            <a:ahLst/>
            <a:cxnLst/>
            <a:rect r="r" b="b" t="t" l="l"/>
            <a:pathLst>
              <a:path h="8229600" w="9144000">
                <a:moveTo>
                  <a:pt x="0" y="0"/>
                </a:moveTo>
                <a:lnTo>
                  <a:pt x="9144000" y="0"/>
                </a:lnTo>
                <a:lnTo>
                  <a:pt x="9144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523" y="159358"/>
            <a:ext cx="9436772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Heatmap </a:t>
            </a:r>
          </a:p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Colerration Matrix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7311" y="3661528"/>
            <a:ext cx="8174789" cy="619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variables show weak correlations with each other, indicating correlation values close to 0. This suggests that many variables in the dataset are either independent or have minimal linear relationships.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are some noticeable positive correlations (red areas) among the wire transfer variables and counter-transaction variables. 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example, the amount and number of inbound and outbound transactions tend to be positively correlated with each other.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41896" y="3582499"/>
            <a:ext cx="241033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41896" y="5372100"/>
            <a:ext cx="652471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35925" y="1871684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2" y="0"/>
                </a:lnTo>
                <a:lnTo>
                  <a:pt x="481392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3955" y="1934748"/>
            <a:ext cx="2707454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04738" y="2028418"/>
            <a:ext cx="7392475" cy="742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007" indent="-305503" lvl="1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Because of the imbalance of the dataset, we have to use different methods such as </a:t>
            </a:r>
            <a:r>
              <a:rPr lang="en-US" b="true" sz="2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Undersampling</a:t>
            </a: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Oversampling</a:t>
            </a: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ensure the models run smoothly without any trouble.</a:t>
            </a:r>
          </a:p>
          <a:p>
            <a:pPr algn="l" marL="611007" indent="-305503" lvl="1">
              <a:lnSpc>
                <a:spcPts val="3962"/>
              </a:lnSpc>
              <a:buFont typeface="Arial"/>
              <a:buChar char="•"/>
            </a:pP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be more specific, with the use of the </a:t>
            </a:r>
            <a:r>
              <a:rPr lang="en-US" b="true" sz="2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Undersampling</a:t>
            </a: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method, we balanced the class distribution with 1: 6686 values and 0: 2049274 which are heavily unbalanced values. </a:t>
            </a:r>
          </a:p>
          <a:p>
            <a:pPr algn="l" marL="611007" indent="-305503" lvl="1">
              <a:lnSpc>
                <a:spcPts val="3962"/>
              </a:lnSpc>
              <a:spcBef>
                <a:spcPct val="0"/>
              </a:spcBef>
              <a:buFont typeface="Arial"/>
              <a:buChar char="•"/>
            </a:pPr>
            <a:r>
              <a:rPr lang="en-US" sz="28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took the 6686 values of 1 and took that amount from 0 to make them equal to each other with a 6686 value of 1 and a 6686 value of 0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77402" y="4506369"/>
            <a:ext cx="8984553" cy="3563771"/>
          </a:xfrm>
          <a:custGeom>
            <a:avLst/>
            <a:gdLst/>
            <a:ahLst/>
            <a:cxnLst/>
            <a:rect r="r" b="b" t="t" l="l"/>
            <a:pathLst>
              <a:path h="3563771" w="8984553">
                <a:moveTo>
                  <a:pt x="0" y="0"/>
                </a:moveTo>
                <a:lnTo>
                  <a:pt x="8984553" y="0"/>
                </a:lnTo>
                <a:lnTo>
                  <a:pt x="8984553" y="3563771"/>
                </a:lnTo>
                <a:lnTo>
                  <a:pt x="0" y="35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39" r="0" b="-143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UNDERSAMPLING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3217" y="1212632"/>
            <a:ext cx="2651748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80016" y="4537071"/>
            <a:ext cx="9090415" cy="3502368"/>
          </a:xfrm>
          <a:custGeom>
            <a:avLst/>
            <a:gdLst/>
            <a:ahLst/>
            <a:cxnLst/>
            <a:rect r="r" b="b" t="t" l="l"/>
            <a:pathLst>
              <a:path h="3502368" w="9090415">
                <a:moveTo>
                  <a:pt x="0" y="0"/>
                </a:moveTo>
                <a:lnTo>
                  <a:pt x="9090415" y="0"/>
                </a:lnTo>
                <a:lnTo>
                  <a:pt x="9090415" y="3502367"/>
                </a:lnTo>
                <a:lnTo>
                  <a:pt x="0" y="3502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UNDERSAMPLING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3217" y="1212632"/>
            <a:ext cx="2651748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4232387"/>
            <a:ext cx="11301259" cy="2189619"/>
          </a:xfrm>
          <a:custGeom>
            <a:avLst/>
            <a:gdLst/>
            <a:ahLst/>
            <a:cxnLst/>
            <a:rect r="r" b="b" t="t" l="l"/>
            <a:pathLst>
              <a:path h="2189619" w="11301259">
                <a:moveTo>
                  <a:pt x="0" y="0"/>
                </a:moveTo>
                <a:lnTo>
                  <a:pt x="11301258" y="0"/>
                </a:lnTo>
                <a:lnTo>
                  <a:pt x="11301258" y="2189619"/>
                </a:lnTo>
                <a:lnTo>
                  <a:pt x="0" y="2189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NORMALIZATION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113753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07783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225812" y="1212632"/>
            <a:ext cx="2503198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4361" y="2448814"/>
            <a:ext cx="9175859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4361" y="3722059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2352" y="5366992"/>
            <a:ext cx="8086361" cy="50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814" indent="-281407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initially used </a:t>
            </a:r>
            <a:r>
              <a:rPr lang="en-US" b="true" sz="260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Regression,</a:t>
            </a: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achieving an expected F1 score of 0.66 to 0.70. </a:t>
            </a:r>
          </a:p>
          <a:p>
            <a:pPr algn="l" marL="562814" indent="-281407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After experimenting with models like </a:t>
            </a:r>
            <a:r>
              <a:rPr lang="en-US" b="true" sz="260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 Vector Machines</a:t>
            </a: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260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Neural Networks</a:t>
            </a: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we struggled due to limited experience. </a:t>
            </a:r>
          </a:p>
          <a:p>
            <a:pPr algn="l" marL="562814" indent="-281407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Finally, the </a:t>
            </a:r>
            <a:r>
              <a:rPr lang="en-US" b="true" sz="260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  <a:r>
              <a:rPr lang="en-US" sz="26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model delivered a significantly higher F1 score on our test data.</a:t>
            </a:r>
          </a:p>
          <a:p>
            <a:pPr algn="l">
              <a:lnSpc>
                <a:spcPts val="3649"/>
              </a:lnSpc>
            </a:pPr>
          </a:p>
          <a:p>
            <a:pPr algn="l">
              <a:lnSpc>
                <a:spcPts val="36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423794"/>
            <a:ext cx="11301259" cy="2530766"/>
          </a:xfrm>
          <a:custGeom>
            <a:avLst/>
            <a:gdLst/>
            <a:ahLst/>
            <a:cxnLst/>
            <a:rect r="r" b="b" t="t" l="l"/>
            <a:pathLst>
              <a:path h="2530766" w="11301259">
                <a:moveTo>
                  <a:pt x="0" y="0"/>
                </a:moveTo>
                <a:lnTo>
                  <a:pt x="11301258" y="0"/>
                </a:lnTo>
                <a:lnTo>
                  <a:pt x="11301258" y="2530766"/>
                </a:lnTo>
                <a:lnTo>
                  <a:pt x="0" y="253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5" t="0" r="-11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17481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40960"/>
                </a:solidFill>
                <a:latin typeface="Anton"/>
                <a:ea typeface="Anton"/>
                <a:cs typeface="Anton"/>
                <a:sym typeface="Anton"/>
              </a:rPr>
              <a:t>Model Tuning Parametter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8853" y="1993274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12475" y="4576578"/>
            <a:ext cx="8863050" cy="3423353"/>
          </a:xfrm>
          <a:custGeom>
            <a:avLst/>
            <a:gdLst/>
            <a:ahLst/>
            <a:cxnLst/>
            <a:rect r="r" b="b" t="t" l="l"/>
            <a:pathLst>
              <a:path h="3423353" w="8863050">
                <a:moveTo>
                  <a:pt x="0" y="0"/>
                </a:moveTo>
                <a:lnTo>
                  <a:pt x="8863050" y="0"/>
                </a:lnTo>
                <a:lnTo>
                  <a:pt x="8863050" y="3423353"/>
                </a:lnTo>
                <a:lnTo>
                  <a:pt x="0" y="3423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MODEL RESULT (RF)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3217" y="1212632"/>
            <a:ext cx="2651748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440629" y="1647009"/>
            <a:ext cx="8514190" cy="7172465"/>
          </a:xfrm>
          <a:custGeom>
            <a:avLst/>
            <a:gdLst/>
            <a:ahLst/>
            <a:cxnLst/>
            <a:rect r="r" b="b" t="t" l="l"/>
            <a:pathLst>
              <a:path h="7172465" w="8514190">
                <a:moveTo>
                  <a:pt x="0" y="0"/>
                </a:moveTo>
                <a:lnTo>
                  <a:pt x="8514190" y="0"/>
                </a:lnTo>
                <a:lnTo>
                  <a:pt x="8514190" y="7172465"/>
                </a:lnTo>
                <a:lnTo>
                  <a:pt x="0" y="7172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" t="0" r="-21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1896" y="1972570"/>
            <a:ext cx="621737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CONFUSION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1896" y="3762171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MATRIX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804" y="5598341"/>
            <a:ext cx="7899196" cy="461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has made a significant number of correct predictions, with 4651 true negatives (TN) and 1729 true positives (TP). This suggests that the model is generally performing well in distinguishing between the two classes.</a:t>
            </a:r>
          </a:p>
          <a:p>
            <a:pPr algn="l" marL="515985" indent="-257993" lvl="1">
              <a:lnSpc>
                <a:spcPts val="3345"/>
              </a:lnSpc>
              <a:buFont typeface="Arial"/>
              <a:buChar char="•"/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model has a balanced performance, with a relatively similar number of false positives (403) and false negatives (389). This suggests the model isn’t strongly biased toward one class.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9336" y="2906497"/>
            <a:ext cx="9228318" cy="5190929"/>
          </a:xfrm>
          <a:custGeom>
            <a:avLst/>
            <a:gdLst/>
            <a:ahLst/>
            <a:cxnLst/>
            <a:rect r="r" b="b" t="t" l="l"/>
            <a:pathLst>
              <a:path h="5190929" w="9228318">
                <a:moveTo>
                  <a:pt x="0" y="0"/>
                </a:moveTo>
                <a:lnTo>
                  <a:pt x="9228318" y="0"/>
                </a:lnTo>
                <a:lnTo>
                  <a:pt x="9228318" y="5190929"/>
                </a:lnTo>
                <a:lnTo>
                  <a:pt x="0" y="519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4740" y="159703"/>
            <a:ext cx="159785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TEAM’S MEMBER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1760" y="2849347"/>
            <a:ext cx="7306182" cy="259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 NGUYEN TUAN MANH-THIRD YEAR STUDENT 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61760" y="4930130"/>
            <a:ext cx="7306182" cy="259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 PHAM GIA KHIEM-SECOND YEAR STUDENT 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61760" y="7465051"/>
            <a:ext cx="7306182" cy="259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BUI HOANG MINH-FIRST YEAR STUDENT 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79217" y="1605667"/>
            <a:ext cx="1042965" cy="1042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073247" y="1884691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1276" y="1947755"/>
            <a:ext cx="2988430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4166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82027" y="1732953"/>
            <a:ext cx="3269894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4590" y="3565108"/>
            <a:ext cx="6103333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IDATAHACK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4590" y="5291060"/>
            <a:ext cx="6989220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673217" y="1212632"/>
            <a:ext cx="2633179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VietNamita Hacker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0356" y="2100618"/>
            <a:ext cx="9347289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UNDERSTANDING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7489" y="5076825"/>
            <a:ext cx="6935438" cy="503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this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IDATAHACK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challenge, participants are provided with a comprehensive dataset comprising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2,056,160 rows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44 columns,</a:t>
            </a:r>
          </a:p>
          <a:p>
            <a:pPr algn="l">
              <a:lnSpc>
                <a:spcPts val="3345"/>
              </a:lnSpc>
            </a:pP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dataset is centered around customer interactions with various banking products and services, making it an excellent resource for advanced modeling of customer behavior and engagement. </a:t>
            </a:r>
            <a:r>
              <a:rPr lang="en-US" sz="238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goal </a:t>
            </a:r>
            <a:r>
              <a:rPr lang="en-US" sz="23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is to build a predictive model that determines whether a customer will repay their debt.</a:t>
            </a:r>
          </a:p>
          <a:p>
            <a:pPr algn="l">
              <a:lnSpc>
                <a:spcPts val="3345"/>
              </a:lnSpc>
            </a:pPr>
          </a:p>
          <a:p>
            <a:pPr algn="l">
              <a:lnSpc>
                <a:spcPts val="3345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56642"/>
            <a:ext cx="18288000" cy="1962678"/>
            <a:chOff x="0" y="0"/>
            <a:chExt cx="4358997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8997" cy="467810"/>
            </a:xfrm>
            <a:custGeom>
              <a:avLst/>
              <a:gdLst/>
              <a:ahLst/>
              <a:cxnLst/>
              <a:rect r="r" b="b" t="t" l="l"/>
              <a:pathLst>
                <a:path h="467810" w="4358997">
                  <a:moveTo>
                    <a:pt x="0" y="0"/>
                  </a:moveTo>
                  <a:lnTo>
                    <a:pt x="4358997" y="0"/>
                  </a:lnTo>
                  <a:lnTo>
                    <a:pt x="4358997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8997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10975" y="2805771"/>
            <a:ext cx="11148325" cy="146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2"/>
              </a:lnSpc>
            </a:pPr>
            <a:r>
              <a:rPr lang="en-US" sz="1095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689308" y="710276"/>
            <a:ext cx="8909384" cy="146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2"/>
              </a:lnSpc>
            </a:pPr>
            <a:r>
              <a:rPr lang="en-US" sz="1095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EXPLORATORY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4270217"/>
            <a:ext cx="8196579" cy="63933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5085" y="6296025"/>
            <a:ext cx="11301259" cy="2627543"/>
          </a:xfrm>
          <a:custGeom>
            <a:avLst/>
            <a:gdLst/>
            <a:ahLst/>
            <a:cxnLst/>
            <a:rect r="r" b="b" t="t" l="l"/>
            <a:pathLst>
              <a:path h="2627543" w="11301259">
                <a:moveTo>
                  <a:pt x="0" y="0"/>
                </a:moveTo>
                <a:lnTo>
                  <a:pt x="11301259" y="0"/>
                </a:lnTo>
                <a:lnTo>
                  <a:pt x="11301259" y="2627543"/>
                </a:lnTo>
                <a:lnTo>
                  <a:pt x="0" y="262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5085" y="3109273"/>
            <a:ext cx="11301259" cy="2034227"/>
          </a:xfrm>
          <a:custGeom>
            <a:avLst/>
            <a:gdLst/>
            <a:ahLst/>
            <a:cxnLst/>
            <a:rect r="r" b="b" t="t" l="l"/>
            <a:pathLst>
              <a:path h="2034227" w="11301259">
                <a:moveTo>
                  <a:pt x="0" y="0"/>
                </a:moveTo>
                <a:lnTo>
                  <a:pt x="11301259" y="0"/>
                </a:lnTo>
                <a:lnTo>
                  <a:pt x="11301259" y="2034227"/>
                </a:lnTo>
                <a:lnTo>
                  <a:pt x="0" y="2034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88810"/>
            <a:ext cx="159785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Let’s understand our 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6429" y="2486528"/>
            <a:ext cx="10871758" cy="6771772"/>
          </a:xfrm>
          <a:custGeom>
            <a:avLst/>
            <a:gdLst/>
            <a:ahLst/>
            <a:cxnLst/>
            <a:rect r="r" b="b" t="t" l="l"/>
            <a:pathLst>
              <a:path h="6771772" w="10871758">
                <a:moveTo>
                  <a:pt x="0" y="0"/>
                </a:moveTo>
                <a:lnTo>
                  <a:pt x="10871758" y="0"/>
                </a:lnTo>
                <a:lnTo>
                  <a:pt x="10871758" y="6771772"/>
                </a:lnTo>
                <a:lnTo>
                  <a:pt x="0" y="677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" t="-223" r="0" b="-2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88810"/>
            <a:ext cx="159785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Let’s understand our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88810"/>
            <a:ext cx="1597851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Let’s understand our dataset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205376" y="2140675"/>
            <a:ext cx="9169371" cy="7117625"/>
          </a:xfrm>
          <a:custGeom>
            <a:avLst/>
            <a:gdLst/>
            <a:ahLst/>
            <a:cxnLst/>
            <a:rect r="r" b="b" t="t" l="l"/>
            <a:pathLst>
              <a:path h="7117625" w="9169371">
                <a:moveTo>
                  <a:pt x="0" y="0"/>
                </a:moveTo>
                <a:lnTo>
                  <a:pt x="9169371" y="0"/>
                </a:lnTo>
                <a:lnTo>
                  <a:pt x="9169371" y="7117625"/>
                </a:lnTo>
                <a:lnTo>
                  <a:pt x="0" y="711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7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91366" y="1985361"/>
            <a:ext cx="10615594" cy="6316279"/>
          </a:xfrm>
          <a:custGeom>
            <a:avLst/>
            <a:gdLst/>
            <a:ahLst/>
            <a:cxnLst/>
            <a:rect r="r" b="b" t="t" l="l"/>
            <a:pathLst>
              <a:path h="6316279" w="10615594">
                <a:moveTo>
                  <a:pt x="0" y="0"/>
                </a:moveTo>
                <a:lnTo>
                  <a:pt x="10615594" y="0"/>
                </a:lnTo>
                <a:lnTo>
                  <a:pt x="10615594" y="6316278"/>
                </a:lnTo>
                <a:lnTo>
                  <a:pt x="0" y="6316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147271"/>
            <a:ext cx="7391366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600B1"/>
                </a:solidFill>
                <a:latin typeface="Anton"/>
                <a:ea typeface="Anton"/>
                <a:cs typeface="Anton"/>
                <a:sym typeface="Anton"/>
              </a:rPr>
              <a:t>Distribution of Product ownership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DAGQd7ENatQ</dc:identifier>
  <dcterms:modified xsi:type="dcterms:W3CDTF">2011-08-01T06:04:30Z</dcterms:modified>
  <cp:revision>1</cp:revision>
  <dc:title>IDATAHACK RESULT</dc:title>
</cp:coreProperties>
</file>